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BBC9F915-9EC5-40FA-8C42-F46997C60F44}" type="datetimeFigureOut">
              <a:rPr lang="en-US" smtClean="0"/>
              <a:pPr/>
              <a:t>12/13/2011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9BEACCC2-3BAD-4021-9356-5779402299F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EAC981-872C-462D-ACEA-ED889356BB1C}" type="datetimeFigureOut">
              <a:rPr lang="en-US" smtClean="0"/>
              <a:pPr/>
              <a:t>12/13/2011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0D9C17-4959-4C95-B9C4-274C87DABCB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EAC981-872C-462D-ACEA-ED889356BB1C}" type="datetimeFigureOut">
              <a:rPr lang="en-US" smtClean="0"/>
              <a:pPr/>
              <a:t>12/13/2011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0D9C17-4959-4C95-B9C4-274C87DABCB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1"/>
          </a:solidFill>
          <a:ln>
            <a:solidFill>
              <a:schemeClr val="accent1"/>
            </a:solidFill>
          </a:ln>
        </p:spPr>
        <p:txBody>
          <a:bodyPr>
            <a:normAutofit/>
          </a:bodyPr>
          <a:lstStyle/>
          <a:p>
            <a:r>
              <a:rPr lang="en-US" sz="2700" dirty="0" smtClean="0"/>
              <a:t>Navigating the Teen Years</a:t>
            </a:r>
            <a:br>
              <a:rPr lang="en-US" sz="2700" dirty="0" smtClean="0"/>
            </a:br>
            <a:r>
              <a:rPr lang="en-US" sz="2700" dirty="0" smtClean="0"/>
              <a:t>Office of National Drug Control Policy . National Youth Anti-Drug Media Campaign</a:t>
            </a:r>
            <a:endParaRPr lang="en-US" dirty="0"/>
          </a:p>
        </p:txBody>
      </p:sp>
      <p:sp>
        <p:nvSpPr>
          <p:cNvPr id="3" name="Subtitle 2"/>
          <p:cNvSpPr>
            <a:spLocks noGrp="1"/>
          </p:cNvSpPr>
          <p:nvPr>
            <p:ph type="subTitle" idx="1"/>
          </p:nvPr>
        </p:nvSpPr>
        <p:spPr>
          <a:xfrm>
            <a:off x="1371600" y="3886200"/>
            <a:ext cx="6400800" cy="2743200"/>
          </a:xfrm>
          <a:ln>
            <a:solidFill>
              <a:schemeClr val="accent1"/>
            </a:solidFill>
          </a:ln>
        </p:spPr>
        <p:txBody>
          <a:bodyPr>
            <a:normAutofit/>
          </a:bodyPr>
          <a:lstStyle/>
          <a:p>
            <a:r>
              <a:rPr lang="en-US" sz="2400" dirty="0" smtClean="0"/>
              <a:t>A parent’s handbook for raising healthy teens</a:t>
            </a:r>
          </a:p>
          <a:p>
            <a:r>
              <a:rPr lang="en-US" sz="2400" dirty="0" smtClean="0"/>
              <a:t>Parents: The Anti-Drug</a:t>
            </a:r>
          </a:p>
          <a:p>
            <a:r>
              <a:rPr lang="en-US" sz="1200" dirty="0" smtClean="0"/>
              <a:t>Presented  by Northwest Suburban Integration School District #6078 </a:t>
            </a:r>
          </a:p>
          <a:p>
            <a:r>
              <a:rPr lang="en-US" sz="1200" b="1" dirty="0" smtClean="0"/>
              <a:t>Family Community and Empowerment </a:t>
            </a:r>
            <a:r>
              <a:rPr lang="en-US" sz="1200" b="1" dirty="0" smtClean="0"/>
              <a:t>Program</a:t>
            </a:r>
          </a:p>
          <a:p>
            <a:r>
              <a:rPr lang="en-US" sz="1200" b="1" dirty="0" smtClean="0"/>
              <a:t>Created by Gale Cannon - CFLE</a:t>
            </a:r>
            <a:endParaRPr lang="en-US" sz="1200" b="1" dirty="0"/>
          </a:p>
        </p:txBody>
      </p:sp>
      <p:pic>
        <p:nvPicPr>
          <p:cNvPr id="1026" name="Picture 2" descr="C:\Documents and Settings\gcannon\Local Settings\Temporary Internet Files\Content.IE5\41AZGD63\MP900386281[1].jpg"/>
          <p:cNvPicPr>
            <a:picLocks noChangeAspect="1" noChangeArrowheads="1"/>
          </p:cNvPicPr>
          <p:nvPr/>
        </p:nvPicPr>
        <p:blipFill>
          <a:blip r:embed="rId2" cstate="print"/>
          <a:srcRect/>
          <a:stretch>
            <a:fillRect/>
          </a:stretch>
        </p:blipFill>
        <p:spPr bwMode="auto">
          <a:xfrm>
            <a:off x="1371600" y="5257800"/>
            <a:ext cx="2514600" cy="1365504"/>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Principal 4: Be a good role model</a:t>
            </a:r>
            <a:endParaRPr lang="en-US" dirty="0"/>
          </a:p>
        </p:txBody>
      </p:sp>
      <p:sp>
        <p:nvSpPr>
          <p:cNvPr id="3" name="Content Placeholder 2"/>
          <p:cNvSpPr>
            <a:spLocks noGrp="1"/>
          </p:cNvSpPr>
          <p:nvPr>
            <p:ph idx="1"/>
          </p:nvPr>
        </p:nvSpPr>
        <p:spPr>
          <a:ln>
            <a:solidFill>
              <a:schemeClr val="accent1"/>
            </a:solidFill>
          </a:ln>
        </p:spPr>
        <p:txBody>
          <a:bodyPr>
            <a:normAutofit fontScale="77500" lnSpcReduction="20000"/>
          </a:bodyPr>
          <a:lstStyle/>
          <a:p>
            <a:pPr>
              <a:buNone/>
            </a:pPr>
            <a:r>
              <a:rPr lang="en-US" dirty="0" smtClean="0">
                <a:solidFill>
                  <a:srgbClr val="C00000"/>
                </a:solidFill>
              </a:rPr>
              <a:t>Parents and care-givers have a responsibility to set good examples for their children. Setting a good example is especially important when it comes to  substance use.</a:t>
            </a:r>
          </a:p>
          <a:p>
            <a:r>
              <a:rPr lang="en-US" dirty="0" smtClean="0"/>
              <a:t>Don’t smoke. If you smoke, quit for your own health as well as for the health of your family.</a:t>
            </a:r>
          </a:p>
          <a:p>
            <a:r>
              <a:rPr lang="en-US" dirty="0" smtClean="0"/>
              <a:t>Don’t allow your teen to drink or smoke in your home.</a:t>
            </a:r>
          </a:p>
          <a:p>
            <a:r>
              <a:rPr lang="en-US" dirty="0" smtClean="0"/>
              <a:t>Don’t provide alcohol to teenagers in your home. </a:t>
            </a:r>
          </a:p>
          <a:p>
            <a:r>
              <a:rPr lang="en-US" dirty="0" smtClean="0"/>
              <a:t>Don’t involve your teen in your use such as asking him or her to get you a beer or a cigarette.</a:t>
            </a:r>
          </a:p>
          <a:p>
            <a:r>
              <a:rPr lang="en-US" dirty="0" smtClean="0"/>
              <a:t>Never drink and drive.</a:t>
            </a:r>
          </a:p>
          <a:p>
            <a:r>
              <a:rPr lang="en-US" dirty="0" smtClean="0">
                <a:solidFill>
                  <a:srgbClr val="C00000"/>
                </a:solidFill>
              </a:rPr>
              <a:t>Enlist other family members or friends to serve as positive role models for your teen</a:t>
            </a:r>
            <a:r>
              <a:rPr lang="en-US" dirty="0" smtClean="0"/>
              <a: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normAutofit fontScale="90000"/>
          </a:bodyPr>
          <a:lstStyle/>
          <a:p>
            <a:r>
              <a:rPr lang="en-US" dirty="0" smtClean="0"/>
              <a:t>Being a good role model:</a:t>
            </a:r>
            <a:br>
              <a:rPr lang="en-US" dirty="0" smtClean="0"/>
            </a:br>
            <a:r>
              <a:rPr lang="en-US" dirty="0" smtClean="0"/>
              <a:t> Quick check list</a:t>
            </a:r>
            <a:endParaRPr lang="en-US" dirty="0"/>
          </a:p>
        </p:txBody>
      </p:sp>
      <p:sp>
        <p:nvSpPr>
          <p:cNvPr id="3" name="Content Placeholder 2"/>
          <p:cNvSpPr>
            <a:spLocks noGrp="1"/>
          </p:cNvSpPr>
          <p:nvPr>
            <p:ph idx="1"/>
          </p:nvPr>
        </p:nvSpPr>
        <p:spPr>
          <a:ln>
            <a:solidFill>
              <a:schemeClr val="accent1"/>
            </a:solidFill>
          </a:ln>
        </p:spPr>
        <p:txBody>
          <a:bodyPr/>
          <a:lstStyle/>
          <a:p>
            <a:pPr>
              <a:buFont typeface="Wingdings" pitchFamily="2" charset="2"/>
              <a:buChar char="ü"/>
            </a:pPr>
            <a:r>
              <a:rPr lang="en-US" dirty="0" smtClean="0"/>
              <a:t>Have family gatherings that don’t include alcohol. It’s important to show your teens that you can have fun without drinking alcohol.</a:t>
            </a:r>
          </a:p>
          <a:p>
            <a:pPr>
              <a:buFont typeface="Wingdings" pitchFamily="2" charset="2"/>
              <a:buChar char="ü"/>
            </a:pPr>
            <a:r>
              <a:rPr lang="en-US" dirty="0" smtClean="0"/>
              <a:t>Share “funny” stories about your past substance abuse in front of your kids.</a:t>
            </a:r>
          </a:p>
          <a:p>
            <a:pPr>
              <a:buFont typeface="Wingdings" pitchFamily="2" charset="2"/>
              <a:buChar char="ü"/>
            </a:pPr>
            <a:r>
              <a:rPr lang="en-US" dirty="0" smtClean="0"/>
              <a:t>Get help if you think you have  problems with substance, alcohol or illicit drug use.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Busy parent’s daily check list</a:t>
            </a:r>
          </a:p>
        </p:txBody>
      </p:sp>
      <p:sp>
        <p:nvSpPr>
          <p:cNvPr id="3" name="Content Placeholder 2"/>
          <p:cNvSpPr>
            <a:spLocks noGrp="1"/>
          </p:cNvSpPr>
          <p:nvPr>
            <p:ph idx="1"/>
          </p:nvPr>
        </p:nvSpPr>
        <p:spPr>
          <a:ln>
            <a:solidFill>
              <a:schemeClr val="accent1"/>
            </a:solidFill>
          </a:ln>
        </p:spPr>
        <p:txBody>
          <a:bodyPr>
            <a:normAutofit fontScale="92500" lnSpcReduction="10000"/>
          </a:bodyPr>
          <a:lstStyle/>
          <a:p>
            <a:pPr>
              <a:buFont typeface="Wingdings" pitchFamily="2" charset="2"/>
              <a:buChar char="ü"/>
            </a:pPr>
            <a:r>
              <a:rPr lang="en-US" dirty="0" smtClean="0"/>
              <a:t>Know your teen’s plans for the day.</a:t>
            </a:r>
          </a:p>
          <a:p>
            <a:pPr>
              <a:buFont typeface="Wingdings" pitchFamily="2" charset="2"/>
              <a:buChar char="ü"/>
            </a:pPr>
            <a:r>
              <a:rPr lang="en-US" dirty="0" smtClean="0">
                <a:solidFill>
                  <a:srgbClr val="C00000"/>
                </a:solidFill>
              </a:rPr>
              <a:t>Know where your teens are when your are at work or not otherwise with them</a:t>
            </a:r>
            <a:r>
              <a:rPr lang="en-US" dirty="0" smtClean="0"/>
              <a:t>.</a:t>
            </a:r>
          </a:p>
          <a:p>
            <a:pPr>
              <a:buFont typeface="Wingdings" pitchFamily="2" charset="2"/>
              <a:buChar char="ü"/>
            </a:pPr>
            <a:r>
              <a:rPr lang="en-US" dirty="0" smtClean="0"/>
              <a:t>Remind your teen about relevant rules.</a:t>
            </a:r>
          </a:p>
          <a:p>
            <a:pPr>
              <a:buFont typeface="Wingdings" pitchFamily="2" charset="2"/>
              <a:buChar char="ü"/>
            </a:pPr>
            <a:r>
              <a:rPr lang="en-US" dirty="0" smtClean="0"/>
              <a:t>Praise and thank your teen for good behavior.</a:t>
            </a:r>
          </a:p>
          <a:p>
            <a:pPr>
              <a:buFont typeface="Wingdings" pitchFamily="2" charset="2"/>
              <a:buChar char="ü"/>
            </a:pPr>
            <a:r>
              <a:rPr lang="en-US" dirty="0" smtClean="0"/>
              <a:t>Check homework and other responsibilities that need to be completed.</a:t>
            </a:r>
          </a:p>
          <a:p>
            <a:pPr>
              <a:buFont typeface="Wingdings" pitchFamily="2" charset="2"/>
              <a:buChar char="ü"/>
            </a:pPr>
            <a:r>
              <a:rPr lang="en-US" dirty="0" smtClean="0">
                <a:solidFill>
                  <a:srgbClr val="C00000"/>
                </a:solidFill>
              </a:rPr>
              <a:t>Try having regular family meal time and family activities.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Busy parent’s weekly checklist </a:t>
            </a:r>
            <a:endParaRPr lang="en-US" dirty="0"/>
          </a:p>
        </p:txBody>
      </p:sp>
      <p:sp>
        <p:nvSpPr>
          <p:cNvPr id="3" name="Content Placeholder 2"/>
          <p:cNvSpPr>
            <a:spLocks noGrp="1"/>
          </p:cNvSpPr>
          <p:nvPr>
            <p:ph idx="1"/>
          </p:nvPr>
        </p:nvSpPr>
        <p:spPr/>
        <p:txBody>
          <a:bodyPr>
            <a:normAutofit lnSpcReduction="10000"/>
          </a:bodyPr>
          <a:lstStyle/>
          <a:p>
            <a:pPr>
              <a:buFont typeface="Wingdings" pitchFamily="2" charset="2"/>
              <a:buChar char="ü"/>
            </a:pPr>
            <a:r>
              <a:rPr lang="en-US" dirty="0" smtClean="0">
                <a:solidFill>
                  <a:srgbClr val="C00000"/>
                </a:solidFill>
              </a:rPr>
              <a:t>Take some time to check in with each child.</a:t>
            </a:r>
          </a:p>
          <a:p>
            <a:pPr>
              <a:buFont typeface="Wingdings" pitchFamily="2" charset="2"/>
              <a:buChar char="ü"/>
            </a:pPr>
            <a:r>
              <a:rPr lang="en-US" dirty="0" smtClean="0">
                <a:solidFill>
                  <a:srgbClr val="C00000"/>
                </a:solidFill>
              </a:rPr>
              <a:t>Ask your teen mid- week about plans for the weekend.  Do this early to avoid last-minute conflict.</a:t>
            </a:r>
          </a:p>
          <a:p>
            <a:pPr>
              <a:buFont typeface="Wingdings" pitchFamily="2" charset="2"/>
              <a:buChar char="ü"/>
            </a:pPr>
            <a:r>
              <a:rPr lang="en-US" dirty="0" smtClean="0">
                <a:solidFill>
                  <a:srgbClr val="C00000"/>
                </a:solidFill>
              </a:rPr>
              <a:t>Check that your teen is where they say they will be.</a:t>
            </a:r>
          </a:p>
          <a:p>
            <a:pPr>
              <a:buFont typeface="Wingdings" pitchFamily="2" charset="2"/>
              <a:buChar char="ü"/>
            </a:pPr>
            <a:r>
              <a:rPr lang="en-US" dirty="0" smtClean="0">
                <a:solidFill>
                  <a:srgbClr val="C00000"/>
                </a:solidFill>
              </a:rPr>
              <a:t>Encourage your teen to have friends over.</a:t>
            </a:r>
          </a:p>
          <a:p>
            <a:pPr>
              <a:buFont typeface="Wingdings" pitchFamily="2" charset="2"/>
              <a:buChar char="ü"/>
            </a:pPr>
            <a:r>
              <a:rPr lang="en-US" dirty="0" smtClean="0">
                <a:solidFill>
                  <a:srgbClr val="C00000"/>
                </a:solidFill>
              </a:rPr>
              <a:t>Remind your teen about weekly rules and weekend rules.</a:t>
            </a:r>
            <a:endParaRPr lang="en-US" dirty="0">
              <a:solidFill>
                <a:srgbClr val="C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Busy parent’s monthly checklist</a:t>
            </a:r>
            <a:endParaRPr lang="en-US" dirty="0"/>
          </a:p>
        </p:txBody>
      </p:sp>
      <p:sp>
        <p:nvSpPr>
          <p:cNvPr id="3" name="Content Placeholder 2"/>
          <p:cNvSpPr>
            <a:spLocks noGrp="1"/>
          </p:cNvSpPr>
          <p:nvPr>
            <p:ph idx="1"/>
          </p:nvPr>
        </p:nvSpPr>
        <p:spPr/>
        <p:txBody>
          <a:bodyPr>
            <a:normAutofit fontScale="85000" lnSpcReduction="20000"/>
          </a:bodyPr>
          <a:lstStyle/>
          <a:p>
            <a:pPr>
              <a:buFont typeface="Wingdings" pitchFamily="2" charset="2"/>
              <a:buChar char="ü"/>
            </a:pPr>
            <a:r>
              <a:rPr lang="en-US" dirty="0" smtClean="0">
                <a:solidFill>
                  <a:srgbClr val="C00000"/>
                </a:solidFill>
              </a:rPr>
              <a:t>Have a couple of activities with your teens</a:t>
            </a:r>
          </a:p>
          <a:p>
            <a:pPr>
              <a:buFont typeface="Wingdings" pitchFamily="2" charset="2"/>
              <a:buChar char="ü"/>
            </a:pPr>
            <a:r>
              <a:rPr lang="en-US" dirty="0" smtClean="0"/>
              <a:t>Check the temperature of your relationship. </a:t>
            </a:r>
          </a:p>
          <a:p>
            <a:pPr>
              <a:buFont typeface="Wingdings" pitchFamily="2" charset="2"/>
              <a:buChar char="ü"/>
            </a:pPr>
            <a:r>
              <a:rPr lang="en-US" dirty="0" smtClean="0"/>
              <a:t>Check with your teen on their current interest and discuss; asking if they need help.</a:t>
            </a:r>
          </a:p>
          <a:p>
            <a:pPr>
              <a:buFont typeface="Wingdings" pitchFamily="2" charset="2"/>
              <a:buChar char="ü"/>
            </a:pPr>
            <a:r>
              <a:rPr lang="en-US" dirty="0" smtClean="0"/>
              <a:t>Make sure you’ve followed through on promises</a:t>
            </a:r>
          </a:p>
          <a:p>
            <a:pPr>
              <a:buFont typeface="Wingdings" pitchFamily="2" charset="2"/>
              <a:buChar char="ü"/>
            </a:pPr>
            <a:r>
              <a:rPr lang="en-US" dirty="0" smtClean="0"/>
              <a:t>Get a report from teachers, coaches and guidance counselors.</a:t>
            </a:r>
          </a:p>
          <a:p>
            <a:pPr>
              <a:buFont typeface="Wingdings" pitchFamily="2" charset="2"/>
              <a:buChar char="ü"/>
            </a:pPr>
            <a:r>
              <a:rPr lang="en-US" dirty="0" smtClean="0"/>
              <a:t>Take a monitoring inventory..</a:t>
            </a:r>
          </a:p>
          <a:p>
            <a:pPr>
              <a:buFont typeface="Wingdings" pitchFamily="2" charset="2"/>
              <a:buChar char="ü"/>
            </a:pPr>
            <a:r>
              <a:rPr lang="en-US" dirty="0" smtClean="0"/>
              <a:t>What have your teens been spending money on.</a:t>
            </a:r>
          </a:p>
          <a:p>
            <a:pPr>
              <a:buFont typeface="Wingdings" pitchFamily="2" charset="2"/>
              <a:buChar char="ü"/>
            </a:pPr>
            <a:r>
              <a:rPr lang="en-US" dirty="0" smtClean="0"/>
              <a:t>Check in with your teens about rules and discuss meaningful ways to reward.</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Final note to parents</a:t>
            </a:r>
            <a:endParaRPr lang="en-US" dirty="0"/>
          </a:p>
        </p:txBody>
      </p:sp>
      <p:sp>
        <p:nvSpPr>
          <p:cNvPr id="3" name="Content Placeholder 2"/>
          <p:cNvSpPr>
            <a:spLocks noGrp="1"/>
          </p:cNvSpPr>
          <p:nvPr>
            <p:ph idx="1"/>
          </p:nvPr>
        </p:nvSpPr>
        <p:spPr>
          <a:ln>
            <a:solidFill>
              <a:schemeClr val="accent1"/>
            </a:solidFill>
          </a:ln>
        </p:spPr>
        <p:txBody>
          <a:bodyPr/>
          <a:lstStyle/>
          <a:p>
            <a:pPr>
              <a:buNone/>
            </a:pPr>
            <a:r>
              <a:rPr lang="en-US" dirty="0" smtClean="0">
                <a:solidFill>
                  <a:srgbClr val="C00000"/>
                </a:solidFill>
              </a:rPr>
              <a:t>Most teens do well and have healthy relationships with their parents. </a:t>
            </a:r>
          </a:p>
          <a:p>
            <a:pPr>
              <a:buNone/>
            </a:pPr>
            <a:r>
              <a:rPr lang="en-US" dirty="0" smtClean="0">
                <a:solidFill>
                  <a:srgbClr val="C00000"/>
                </a:solidFill>
              </a:rPr>
              <a:t>Remember that you are an influencer in your child’s life.</a:t>
            </a:r>
          </a:p>
          <a:p>
            <a:pPr>
              <a:buNone/>
            </a:pPr>
            <a:r>
              <a:rPr lang="en-US" dirty="0" smtClean="0">
                <a:solidFill>
                  <a:srgbClr val="C00000"/>
                </a:solidFill>
              </a:rPr>
              <a:t>Your parenting style might be strict, lenient or somewhere in-between, but whatever the case, the research shows that parents and families are a teen’s best bet.</a:t>
            </a:r>
            <a:endParaRPr lang="en-US" dirty="0">
              <a:solidFill>
                <a:srgbClr val="C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Principle 1: Tune into your Teen</a:t>
            </a:r>
            <a:endParaRPr lang="en-US" dirty="0"/>
          </a:p>
        </p:txBody>
      </p:sp>
      <p:sp>
        <p:nvSpPr>
          <p:cNvPr id="3" name="Content Placeholder 2"/>
          <p:cNvSpPr>
            <a:spLocks noGrp="1"/>
          </p:cNvSpPr>
          <p:nvPr>
            <p:ph idx="1"/>
          </p:nvPr>
        </p:nvSpPr>
        <p:spPr>
          <a:ln>
            <a:solidFill>
              <a:schemeClr val="accent1"/>
            </a:solidFill>
          </a:ln>
        </p:spPr>
        <p:txBody>
          <a:bodyPr>
            <a:normAutofit fontScale="92500" lnSpcReduction="20000"/>
          </a:bodyPr>
          <a:lstStyle/>
          <a:p>
            <a:r>
              <a:rPr lang="en-US" dirty="0" smtClean="0"/>
              <a:t>Close relationship with parents- A common thread among teens that stay healthy and drug-free.</a:t>
            </a:r>
          </a:p>
          <a:p>
            <a:pPr>
              <a:buNone/>
            </a:pPr>
            <a:r>
              <a:rPr lang="en-US" dirty="0" smtClean="0">
                <a:solidFill>
                  <a:srgbClr val="C00000"/>
                </a:solidFill>
              </a:rPr>
              <a:t>Ways to foster a closer relationship:</a:t>
            </a:r>
          </a:p>
          <a:p>
            <a:pPr marL="514350" indent="-514350">
              <a:buAutoNum type="alphaLcPeriod"/>
            </a:pPr>
            <a:r>
              <a:rPr lang="en-US" dirty="0" smtClean="0">
                <a:solidFill>
                  <a:srgbClr val="C00000"/>
                </a:solidFill>
              </a:rPr>
              <a:t>Spend regular time together.</a:t>
            </a:r>
          </a:p>
          <a:p>
            <a:pPr marL="514350" indent="-514350">
              <a:buAutoNum type="alphaLcPeriod"/>
            </a:pPr>
            <a:r>
              <a:rPr lang="en-US" dirty="0" smtClean="0">
                <a:solidFill>
                  <a:srgbClr val="C00000"/>
                </a:solidFill>
              </a:rPr>
              <a:t>Talk openly and honestly.</a:t>
            </a:r>
          </a:p>
          <a:p>
            <a:pPr marL="514350" indent="-514350">
              <a:buAutoNum type="alphaLcPeriod"/>
            </a:pPr>
            <a:r>
              <a:rPr lang="en-US" dirty="0" smtClean="0">
                <a:solidFill>
                  <a:srgbClr val="C00000"/>
                </a:solidFill>
              </a:rPr>
              <a:t>Use positive communication skills.</a:t>
            </a:r>
          </a:p>
          <a:p>
            <a:pPr marL="514350" indent="-514350">
              <a:buAutoNum type="alphaLcPeriod"/>
            </a:pPr>
            <a:r>
              <a:rPr lang="en-US" dirty="0" smtClean="0">
                <a:solidFill>
                  <a:srgbClr val="C00000"/>
                </a:solidFill>
              </a:rPr>
              <a:t>Acknowledge positive qualities and behavior.</a:t>
            </a:r>
          </a:p>
          <a:p>
            <a:pPr marL="514350" indent="-514350">
              <a:buAutoNum type="alphaLcPeriod"/>
            </a:pPr>
            <a:r>
              <a:rPr lang="en-US" dirty="0" smtClean="0">
                <a:solidFill>
                  <a:srgbClr val="C00000"/>
                </a:solidFill>
              </a:rPr>
              <a:t>Addendum by NWSISD- Foster the school/home connection</a:t>
            </a:r>
            <a:endParaRPr lang="en-US" dirty="0">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Tuning into your Teen: A self-check</a:t>
            </a:r>
            <a:endParaRPr lang="en-US" dirty="0"/>
          </a:p>
        </p:txBody>
      </p:sp>
      <p:sp>
        <p:nvSpPr>
          <p:cNvPr id="3" name="Content Placeholder 2"/>
          <p:cNvSpPr>
            <a:spLocks noGrp="1"/>
          </p:cNvSpPr>
          <p:nvPr>
            <p:ph idx="1"/>
          </p:nvPr>
        </p:nvSpPr>
        <p:spPr>
          <a:ln>
            <a:solidFill>
              <a:schemeClr val="accent1"/>
            </a:solidFill>
          </a:ln>
        </p:spPr>
        <p:txBody>
          <a:bodyPr>
            <a:normAutofit lnSpcReduction="10000"/>
          </a:bodyPr>
          <a:lstStyle/>
          <a:p>
            <a:pPr>
              <a:buFont typeface="Wingdings" pitchFamily="2" charset="2"/>
              <a:buChar char="ü"/>
            </a:pPr>
            <a:r>
              <a:rPr lang="en-US" dirty="0" smtClean="0"/>
              <a:t> Do you praise your teen for accomplishments?</a:t>
            </a:r>
          </a:p>
          <a:p>
            <a:pPr>
              <a:buFont typeface="Wingdings" pitchFamily="2" charset="2"/>
              <a:buChar char="ü"/>
            </a:pPr>
            <a:r>
              <a:rPr lang="en-US" dirty="0" smtClean="0"/>
              <a:t>Do you spend time each day talking with your teenager?</a:t>
            </a:r>
          </a:p>
          <a:p>
            <a:pPr>
              <a:buFont typeface="Wingdings" pitchFamily="2" charset="2"/>
              <a:buChar char="ü"/>
            </a:pPr>
            <a:r>
              <a:rPr lang="en-US" dirty="0" smtClean="0">
                <a:solidFill>
                  <a:srgbClr val="C00000"/>
                </a:solidFill>
              </a:rPr>
              <a:t>Do you have regular meal time with your teen and other family members?</a:t>
            </a:r>
          </a:p>
          <a:p>
            <a:pPr>
              <a:buFont typeface="Wingdings" pitchFamily="2" charset="2"/>
              <a:buChar char="ü"/>
            </a:pPr>
            <a:r>
              <a:rPr lang="en-US" dirty="0" smtClean="0"/>
              <a:t>Do you know your teens friends?</a:t>
            </a:r>
          </a:p>
          <a:p>
            <a:pPr>
              <a:buFont typeface="Wingdings" pitchFamily="2" charset="2"/>
              <a:buChar char="ü"/>
            </a:pPr>
            <a:r>
              <a:rPr lang="en-US" dirty="0" smtClean="0">
                <a:solidFill>
                  <a:srgbClr val="C00000"/>
                </a:solidFill>
              </a:rPr>
              <a:t>NWSISD addendum – Talk to your teen about bullying and being bullied..</a:t>
            </a:r>
          </a:p>
          <a:p>
            <a:pPr>
              <a:buFont typeface="Wingdings" pitchFamily="2" charset="2"/>
              <a:buChar char="ü"/>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Principle 2: Guide your Teen</a:t>
            </a:r>
            <a:endParaRPr lang="en-US" dirty="0"/>
          </a:p>
        </p:txBody>
      </p:sp>
      <p:sp>
        <p:nvSpPr>
          <p:cNvPr id="3" name="Content Placeholder 2"/>
          <p:cNvSpPr>
            <a:spLocks noGrp="1"/>
          </p:cNvSpPr>
          <p:nvPr>
            <p:ph idx="1"/>
          </p:nvPr>
        </p:nvSpPr>
        <p:spPr>
          <a:ln>
            <a:solidFill>
              <a:schemeClr val="accent1"/>
            </a:solidFill>
          </a:ln>
        </p:spPr>
        <p:txBody>
          <a:bodyPr>
            <a:normAutofit fontScale="77500" lnSpcReduction="20000"/>
          </a:bodyPr>
          <a:lstStyle/>
          <a:p>
            <a:pPr>
              <a:buNone/>
            </a:pPr>
            <a:r>
              <a:rPr lang="en-US" dirty="0" smtClean="0"/>
              <a:t>Setting rules and expectations:</a:t>
            </a:r>
          </a:p>
          <a:p>
            <a:pPr>
              <a:buNone/>
            </a:pPr>
            <a:r>
              <a:rPr lang="en-US" dirty="0" smtClean="0"/>
              <a:t>Step 1- Communicate clearly your expectations in a firm but persuasive manner.</a:t>
            </a:r>
          </a:p>
          <a:p>
            <a:pPr>
              <a:buNone/>
            </a:pPr>
            <a:r>
              <a:rPr lang="en-US" dirty="0" smtClean="0"/>
              <a:t>Step 2- Discuss risk-taking behavior to your teenager and share the importance of being accountable for his/her behavior. [ </a:t>
            </a:r>
            <a:r>
              <a:rPr lang="en-US" dirty="0" smtClean="0">
                <a:solidFill>
                  <a:srgbClr val="FF0000"/>
                </a:solidFill>
              </a:rPr>
              <a:t>cyber rules </a:t>
            </a:r>
            <a:r>
              <a:rPr lang="en-US" dirty="0" smtClean="0"/>
              <a:t>]</a:t>
            </a:r>
          </a:p>
          <a:p>
            <a:pPr>
              <a:buNone/>
            </a:pPr>
            <a:r>
              <a:rPr lang="en-US" dirty="0" smtClean="0"/>
              <a:t>Step 3- Identify the rules of your household  and be specific as regards to substance abuse and other risk-taking behaviors.</a:t>
            </a:r>
          </a:p>
          <a:p>
            <a:pPr>
              <a:buNone/>
            </a:pPr>
            <a:r>
              <a:rPr lang="en-US" dirty="0" smtClean="0"/>
              <a:t>Step 4- Consequences should be practical, supportive and able to teach and it’s very important to be consistent.</a:t>
            </a:r>
          </a:p>
          <a:p>
            <a:pPr>
              <a:buNone/>
            </a:pPr>
            <a:r>
              <a:rPr lang="en-US" dirty="0" smtClean="0"/>
              <a:t>Step 5- Don’t neglect to reward and praise your teen for making right choices.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normAutofit fontScale="90000"/>
          </a:bodyPr>
          <a:lstStyle/>
          <a:p>
            <a:r>
              <a:rPr lang="en-US" dirty="0" smtClean="0"/>
              <a:t>Setting rules and expectations for your Teen: A quick check list</a:t>
            </a:r>
            <a:endParaRPr lang="en-US" dirty="0"/>
          </a:p>
        </p:txBody>
      </p:sp>
      <p:sp>
        <p:nvSpPr>
          <p:cNvPr id="3" name="Content Placeholder 2"/>
          <p:cNvSpPr>
            <a:spLocks noGrp="1"/>
          </p:cNvSpPr>
          <p:nvPr>
            <p:ph idx="1"/>
          </p:nvPr>
        </p:nvSpPr>
        <p:spPr>
          <a:ln>
            <a:solidFill>
              <a:schemeClr val="accent1"/>
            </a:solidFill>
          </a:ln>
        </p:spPr>
        <p:txBody>
          <a:bodyPr>
            <a:normAutofit lnSpcReduction="10000"/>
          </a:bodyPr>
          <a:lstStyle/>
          <a:p>
            <a:pPr>
              <a:buFont typeface="Wingdings" pitchFamily="2" charset="2"/>
              <a:buChar char="ü"/>
            </a:pPr>
            <a:r>
              <a:rPr lang="en-US" dirty="0" smtClean="0"/>
              <a:t>Have you told your teens you expect them to avoid alcohol, tobacco, marijuana and other illicit drugs?</a:t>
            </a:r>
          </a:p>
          <a:p>
            <a:pPr>
              <a:buFont typeface="Wingdings" pitchFamily="2" charset="2"/>
              <a:buChar char="ü"/>
            </a:pPr>
            <a:r>
              <a:rPr lang="en-US" dirty="0" smtClean="0"/>
              <a:t>Have you discussed and set “house rules” with your teen?</a:t>
            </a:r>
          </a:p>
          <a:p>
            <a:pPr>
              <a:buFont typeface="Wingdings" pitchFamily="2" charset="2"/>
              <a:buChar char="ü"/>
            </a:pPr>
            <a:r>
              <a:rPr lang="en-US" dirty="0" smtClean="0"/>
              <a:t>Have you defined specific consequences for breaking rules?</a:t>
            </a:r>
          </a:p>
          <a:p>
            <a:pPr>
              <a:buFont typeface="Wingdings" pitchFamily="2" charset="2"/>
              <a:buChar char="ü"/>
            </a:pPr>
            <a:r>
              <a:rPr lang="en-US" dirty="0" smtClean="0"/>
              <a:t>Did you involve your teen in the rule-setting discussion?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Monitoring your Teens</a:t>
            </a:r>
            <a:endParaRPr lang="en-US" dirty="0"/>
          </a:p>
        </p:txBody>
      </p:sp>
      <p:sp>
        <p:nvSpPr>
          <p:cNvPr id="3" name="Content Placeholder 2"/>
          <p:cNvSpPr>
            <a:spLocks noGrp="1"/>
          </p:cNvSpPr>
          <p:nvPr>
            <p:ph idx="1"/>
          </p:nvPr>
        </p:nvSpPr>
        <p:spPr/>
        <p:txBody>
          <a:bodyPr>
            <a:normAutofit fontScale="70000" lnSpcReduction="20000"/>
          </a:bodyPr>
          <a:lstStyle/>
          <a:p>
            <a:pPr>
              <a:buNone/>
            </a:pPr>
            <a:r>
              <a:rPr lang="en-US" dirty="0" smtClean="0"/>
              <a:t>Monitoring is keeping tabs on your teenagers. It is a parents responsibility to know where there children are and whom they are with and what they are doing.</a:t>
            </a:r>
          </a:p>
          <a:p>
            <a:pPr>
              <a:buNone/>
            </a:pPr>
            <a:r>
              <a:rPr lang="en-US" dirty="0" smtClean="0"/>
              <a:t>Teenagers are very active and spend several hours away from the home take the time to be informed, confirm that your child is where they are suppose.</a:t>
            </a:r>
          </a:p>
          <a:p>
            <a:pPr>
              <a:buNone/>
            </a:pPr>
            <a:r>
              <a:rPr lang="en-US" dirty="0" smtClean="0"/>
              <a:t>Check in with parents, neighbors, friends, teachers, coaches and others in your child’s life to help keep tabs. </a:t>
            </a:r>
          </a:p>
          <a:p>
            <a:pPr>
              <a:buNone/>
            </a:pPr>
            <a:r>
              <a:rPr lang="en-US" dirty="0" smtClean="0">
                <a:solidFill>
                  <a:srgbClr val="FF0000"/>
                </a:solidFill>
              </a:rPr>
              <a:t>Monitor your child’s physical and mental health, look for any signs of problems.</a:t>
            </a:r>
          </a:p>
          <a:p>
            <a:pPr>
              <a:buNone/>
            </a:pPr>
            <a:r>
              <a:rPr lang="en-US" dirty="0" smtClean="0">
                <a:solidFill>
                  <a:srgbClr val="0070C0"/>
                </a:solidFill>
              </a:rPr>
              <a:t>Engage with your teen when they come home at night, be vigilant about what’s in your medicine cabinet, be aware of any signs (odors on clothing) be in tune to what messages are being sent via the media on drug use and monitor your child’s online activity</a:t>
            </a:r>
            <a:r>
              <a:rPr lang="en-US" dirty="0" smtClean="0"/>
              <a: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normAutofit fontScale="90000"/>
          </a:bodyPr>
          <a:lstStyle/>
          <a:p>
            <a:r>
              <a:rPr lang="en-US" dirty="0" smtClean="0"/>
              <a:t>Monitoring your Teen: Quick self check</a:t>
            </a:r>
            <a:endParaRPr lang="en-US" dirty="0"/>
          </a:p>
        </p:txBody>
      </p:sp>
      <p:sp>
        <p:nvSpPr>
          <p:cNvPr id="3" name="Content Placeholder 2"/>
          <p:cNvSpPr>
            <a:spLocks noGrp="1"/>
          </p:cNvSpPr>
          <p:nvPr>
            <p:ph idx="1"/>
          </p:nvPr>
        </p:nvSpPr>
        <p:spPr>
          <a:ln>
            <a:solidFill>
              <a:schemeClr val="accent1"/>
            </a:solidFill>
          </a:ln>
        </p:spPr>
        <p:txBody>
          <a:bodyPr>
            <a:normAutofit lnSpcReduction="10000"/>
          </a:bodyPr>
          <a:lstStyle/>
          <a:p>
            <a:pPr>
              <a:buFont typeface="Wingdings" pitchFamily="2" charset="2"/>
              <a:buChar char="ü"/>
            </a:pPr>
            <a:r>
              <a:rPr lang="en-US" dirty="0" smtClean="0"/>
              <a:t>Do you follow up on your teens to confirm his or her whereabouts?</a:t>
            </a:r>
          </a:p>
          <a:p>
            <a:pPr>
              <a:buFont typeface="Wingdings" pitchFamily="2" charset="2"/>
              <a:buChar char="ü"/>
            </a:pPr>
            <a:r>
              <a:rPr lang="en-US" dirty="0" smtClean="0"/>
              <a:t>Do you know where your teen is after school and who he or she spends time with?</a:t>
            </a:r>
          </a:p>
          <a:p>
            <a:pPr>
              <a:buFont typeface="Wingdings" pitchFamily="2" charset="2"/>
              <a:buChar char="ü"/>
            </a:pPr>
            <a:r>
              <a:rPr lang="en-US" dirty="0" smtClean="0"/>
              <a:t>Do you know the parents of your teen’s friends and do they know and respect your family’s rules?</a:t>
            </a:r>
          </a:p>
          <a:p>
            <a:pPr>
              <a:buFont typeface="Wingdings" pitchFamily="2" charset="2"/>
              <a:buChar char="ü"/>
            </a:pPr>
            <a:r>
              <a:rPr lang="en-US" dirty="0" smtClean="0"/>
              <a:t>Do you have rules about where you teen can spend time?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a:ln>
            <a:solidFill>
              <a:schemeClr val="accent1"/>
            </a:solidFill>
          </a:ln>
        </p:spPr>
        <p:txBody>
          <a:bodyPr/>
          <a:lstStyle/>
          <a:p>
            <a:r>
              <a:rPr lang="en-US" dirty="0" smtClean="0"/>
              <a:t>Principle 3: Respect your Teen</a:t>
            </a:r>
            <a:endParaRPr lang="en-US" dirty="0"/>
          </a:p>
        </p:txBody>
      </p:sp>
      <p:sp>
        <p:nvSpPr>
          <p:cNvPr id="3" name="Content Placeholder 2"/>
          <p:cNvSpPr>
            <a:spLocks noGrp="1"/>
          </p:cNvSpPr>
          <p:nvPr>
            <p:ph idx="1"/>
          </p:nvPr>
        </p:nvSpPr>
        <p:spPr>
          <a:ln>
            <a:solidFill>
              <a:schemeClr val="accent1"/>
            </a:solidFill>
          </a:ln>
        </p:spPr>
        <p:txBody>
          <a:bodyPr>
            <a:normAutofit fontScale="77500" lnSpcReduction="20000"/>
          </a:bodyPr>
          <a:lstStyle/>
          <a:p>
            <a:pPr>
              <a:buNone/>
            </a:pPr>
            <a:r>
              <a:rPr lang="en-US" dirty="0" smtClean="0"/>
              <a:t>Teens want respect and want opportunities to assert their own identities and make their own decisions.</a:t>
            </a:r>
          </a:p>
          <a:p>
            <a:pPr>
              <a:buNone/>
            </a:pPr>
            <a:r>
              <a:rPr lang="en-US" dirty="0" smtClean="0"/>
              <a:t>Suggestions on building respect with your teen.</a:t>
            </a:r>
          </a:p>
          <a:p>
            <a:pPr marL="514350" indent="-514350">
              <a:buAutoNum type="alphaLcPeriod"/>
            </a:pPr>
            <a:r>
              <a:rPr lang="en-US" dirty="0" smtClean="0"/>
              <a:t>Stay involved but give your teen privacy.</a:t>
            </a:r>
          </a:p>
          <a:p>
            <a:pPr marL="514350" indent="-514350">
              <a:buAutoNum type="alphaLcPeriod"/>
            </a:pPr>
            <a:r>
              <a:rPr lang="en-US" dirty="0" smtClean="0"/>
              <a:t>Encourage your teen to express their own opinions and ideas.</a:t>
            </a:r>
          </a:p>
          <a:p>
            <a:pPr marL="514350" indent="-514350">
              <a:buAutoNum type="alphaLcPeriod"/>
            </a:pPr>
            <a:r>
              <a:rPr lang="en-US" dirty="0" smtClean="0"/>
              <a:t>Make time to listen and be responsive to their concerns.</a:t>
            </a:r>
          </a:p>
          <a:p>
            <a:pPr marL="514350" indent="-514350">
              <a:buAutoNum type="alphaLcPeriod"/>
            </a:pPr>
            <a:r>
              <a:rPr lang="en-US" dirty="0" smtClean="0"/>
              <a:t>When offering criticism or discipline focus on behavior not on the teen.</a:t>
            </a:r>
          </a:p>
          <a:p>
            <a:pPr marL="514350" indent="-514350">
              <a:buAutoNum type="alphaLcPeriod"/>
            </a:pPr>
            <a:r>
              <a:rPr lang="en-US" dirty="0" smtClean="0"/>
              <a:t>Don’t belittle your teen’s way of dressing or appearance.</a:t>
            </a:r>
          </a:p>
          <a:p>
            <a:pPr marL="514350" indent="-514350">
              <a:buAutoNum type="alphaLcPeriod"/>
            </a:pPr>
            <a:r>
              <a:rPr lang="en-US" dirty="0" smtClean="0"/>
              <a:t>Appreciate and acknowledge your teen’s </a:t>
            </a:r>
            <a:r>
              <a:rPr lang="en-US" dirty="0"/>
              <a:t> </a:t>
            </a:r>
            <a:r>
              <a:rPr lang="en-US" dirty="0" smtClean="0"/>
              <a:t>uniqueness, skills and strengths.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normAutofit fontScale="90000"/>
          </a:bodyPr>
          <a:lstStyle/>
          <a:p>
            <a:r>
              <a:rPr lang="en-US" dirty="0" smtClean="0"/>
              <a:t>Respecting your Teen: </a:t>
            </a:r>
            <a:br>
              <a:rPr lang="en-US" dirty="0" smtClean="0"/>
            </a:br>
            <a:r>
              <a:rPr lang="en-US" dirty="0" smtClean="0"/>
              <a:t>A quick check list</a:t>
            </a:r>
            <a:endParaRPr lang="en-US" dirty="0"/>
          </a:p>
        </p:txBody>
      </p:sp>
      <p:sp>
        <p:nvSpPr>
          <p:cNvPr id="3" name="Content Placeholder 2"/>
          <p:cNvSpPr>
            <a:spLocks noGrp="1"/>
          </p:cNvSpPr>
          <p:nvPr>
            <p:ph idx="1"/>
          </p:nvPr>
        </p:nvSpPr>
        <p:spPr>
          <a:ln>
            <a:solidFill>
              <a:schemeClr val="accent1"/>
            </a:solidFill>
          </a:ln>
        </p:spPr>
        <p:txBody>
          <a:bodyPr/>
          <a:lstStyle/>
          <a:p>
            <a:pPr>
              <a:buFont typeface="Wingdings" pitchFamily="2" charset="2"/>
              <a:buChar char="ü"/>
            </a:pPr>
            <a:r>
              <a:rPr lang="en-US" dirty="0" smtClean="0"/>
              <a:t>Do you ask about and respect your teen’s worries and concerns?</a:t>
            </a:r>
          </a:p>
          <a:p>
            <a:pPr>
              <a:buFont typeface="Wingdings" pitchFamily="2" charset="2"/>
              <a:buChar char="ü"/>
            </a:pPr>
            <a:r>
              <a:rPr lang="en-US" dirty="0" smtClean="0"/>
              <a:t>When you disagree with your teen, do you take the time to listen?</a:t>
            </a:r>
          </a:p>
          <a:p>
            <a:pPr>
              <a:buFont typeface="Wingdings" pitchFamily="2" charset="2"/>
              <a:buChar char="ü"/>
            </a:pPr>
            <a:r>
              <a:rPr lang="en-US" dirty="0" smtClean="0"/>
              <a:t>Are you respectful of your teen’s friends and taste in music or clothes?</a:t>
            </a:r>
          </a:p>
          <a:p>
            <a:pPr>
              <a:buFont typeface="Wingdings" pitchFamily="2" charset="2"/>
              <a:buChar char="ü"/>
            </a:pPr>
            <a:r>
              <a:rPr lang="en-US" dirty="0" smtClean="0"/>
              <a:t>Do you take care to treat each of your children as distinct individuals?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1148</Words>
  <Application>Microsoft Office PowerPoint</Application>
  <PresentationFormat>On-screen Show (4:3)</PresentationFormat>
  <Paragraphs>95</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Navigating the Teen Years Office of National Drug Control Policy . National Youth Anti-Drug Media Campaign</vt:lpstr>
      <vt:lpstr>Principle 1: Tune into your Teen</vt:lpstr>
      <vt:lpstr>Tuning into your Teen: A self-check</vt:lpstr>
      <vt:lpstr>Principle 2: Guide your Teen</vt:lpstr>
      <vt:lpstr>Setting rules and expectations for your Teen: A quick check list</vt:lpstr>
      <vt:lpstr>Monitoring your Teens</vt:lpstr>
      <vt:lpstr>Monitoring your Teen: Quick self check</vt:lpstr>
      <vt:lpstr>Principle 3: Respect your Teen</vt:lpstr>
      <vt:lpstr>Respecting your Teen:  A quick check list</vt:lpstr>
      <vt:lpstr>Principal 4: Be a good role model</vt:lpstr>
      <vt:lpstr>Being a good role model:  Quick check list</vt:lpstr>
      <vt:lpstr>Busy parent’s daily check list</vt:lpstr>
      <vt:lpstr>Busy parent’s weekly checklist </vt:lpstr>
      <vt:lpstr>Busy parent’s monthly checklist</vt:lpstr>
      <vt:lpstr>Final note to parents</vt:lpstr>
    </vt:vector>
  </TitlesOfParts>
  <Company>Northwest Suburban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Navigating the Teen Years</dc:title>
  <dc:creator>Gale Cannon</dc:creator>
  <cp:lastModifiedBy>Gale Cannon</cp:lastModifiedBy>
  <cp:revision>15</cp:revision>
  <dcterms:created xsi:type="dcterms:W3CDTF">2010-06-09T13:00:48Z</dcterms:created>
  <dcterms:modified xsi:type="dcterms:W3CDTF">2011-12-13T16:08:32Z</dcterms:modified>
</cp:coreProperties>
</file>